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78" r:id="rId2"/>
    <p:sldId id="379" r:id="rId3"/>
    <p:sldId id="380" r:id="rId4"/>
    <p:sldId id="381" r:id="rId5"/>
    <p:sldId id="382" r:id="rId6"/>
    <p:sldId id="383" r:id="rId7"/>
    <p:sldId id="399" r:id="rId8"/>
    <p:sldId id="400" r:id="rId9"/>
    <p:sldId id="384" r:id="rId10"/>
    <p:sldId id="402" r:id="rId11"/>
    <p:sldId id="385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7" autoAdjust="0"/>
    <p:restoredTop sz="99125" autoAdjust="0"/>
  </p:normalViewPr>
  <p:slideViewPr>
    <p:cSldViewPr>
      <p:cViewPr varScale="1">
        <p:scale>
          <a:sx n="97" d="100"/>
          <a:sy n="97" d="100"/>
        </p:scale>
        <p:origin x="-11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E8BB8A-E3A5-41CF-A482-115BAE312605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04935F-EBD1-40A9-969B-7583D14DF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504A6-A0AA-4037-B2AE-726CA9BEF26C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B1A8-E68B-4CAB-B4D2-680D1655A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C0EE-55C2-4088-9608-0A982F5FED18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1560-4044-4FCB-B464-BD10E94F1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BAB8-30B5-464F-810F-67B88BB049FA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274C-98E2-4CF0-BF1D-37B0BCA6C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508A-9469-43F3-810F-DF7C1A6558FF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8C51-8386-4B88-B858-BEB8C2FCD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75A8-777B-45C2-B556-250C2EF56E42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AFC1-9ED2-4A8A-A012-8316D033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D1F1-9371-41E8-AD09-7306262D8815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1C04-7553-4DC6-AB3B-C14BA226F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D533-6C17-4028-B637-F665BFA0A7D7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F79B9-DE86-4566-AD9B-D5F835FDB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F3BD-836E-45E2-9BA8-CED480E99475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B992-38E5-4EC4-BD2D-42414477D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0EAB-3403-4F13-8697-3B03030551EF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A8185-56C8-41D3-B9A8-EAD3378AF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5EC90-5525-4D6D-8216-3C33A9E1C844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0955-12FA-4953-B68F-366B00B92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1D4A-FC1B-4FC4-B55A-908592E24CCB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D43CF-58CC-499D-8444-6FF57E6A3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918DA3-828F-4BA5-81A3-04533B3F75BF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272AEF-E61B-4E6E-AE48-70F032090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000" b="1" smtClean="0"/>
              <a:t>Лекарственные растения и сырье, содержащие фенольные соединения и их гликозиды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 descr="Флавон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0"/>
            <a:ext cx="6119812" cy="64531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r>
              <a:rPr lang="ru-RU" sz="3600" smtClean="0"/>
              <a:t>В зависимости от структуры связывающего трехуглеродного звена, а также от степени окисленности все флавоноиды разделяются на производные хромана и производные хромона которые подразделяются на следующие основные 10 групп:</a:t>
            </a:r>
            <a:r>
              <a:rPr lang="ru-RU" sz="3600" b="1" smtClean="0"/>
              <a:t> 1</a:t>
            </a:r>
            <a:r>
              <a:rPr lang="ru-RU" sz="3600" smtClean="0"/>
              <a:t>. </a:t>
            </a:r>
            <a:r>
              <a:rPr lang="ru-RU" sz="3600" i="1" smtClean="0"/>
              <a:t>Катехины</a:t>
            </a:r>
            <a:r>
              <a:rPr lang="ru-RU" sz="3600" smtClean="0"/>
              <a:t> </a:t>
            </a:r>
            <a:r>
              <a:rPr lang="ru-RU" sz="3600" b="1" smtClean="0"/>
              <a:t>2</a:t>
            </a:r>
            <a:r>
              <a:rPr lang="ru-RU" sz="3600" smtClean="0"/>
              <a:t>. </a:t>
            </a:r>
            <a:r>
              <a:rPr lang="ru-RU" sz="3600" i="1" smtClean="0"/>
              <a:t>Лейкоантоцианидины</a:t>
            </a:r>
            <a:r>
              <a:rPr lang="ru-RU" sz="3600" smtClean="0"/>
              <a:t> </a:t>
            </a:r>
            <a:r>
              <a:rPr lang="ru-RU" sz="3600" b="1" smtClean="0"/>
              <a:t>3</a:t>
            </a:r>
            <a:r>
              <a:rPr lang="ru-RU" sz="3600" smtClean="0"/>
              <a:t>. </a:t>
            </a:r>
            <a:r>
              <a:rPr lang="ru-RU" sz="3600" i="1" smtClean="0"/>
              <a:t>Антоцианидины</a:t>
            </a:r>
            <a:r>
              <a:rPr lang="ru-RU" sz="3600" smtClean="0"/>
              <a:t>. </a:t>
            </a:r>
            <a:r>
              <a:rPr lang="ru-RU" sz="3600" b="1" smtClean="0"/>
              <a:t>4</a:t>
            </a:r>
            <a:r>
              <a:rPr lang="ru-RU" sz="3600" smtClean="0"/>
              <a:t>. </a:t>
            </a:r>
            <a:r>
              <a:rPr lang="ru-RU" sz="3600" i="1" smtClean="0"/>
              <a:t>Флаваноны</a:t>
            </a:r>
            <a:r>
              <a:rPr lang="ru-RU" sz="3600" smtClean="0"/>
              <a:t> </a:t>
            </a:r>
            <a:r>
              <a:rPr lang="ru-RU" sz="3600" b="1" smtClean="0"/>
              <a:t>5</a:t>
            </a:r>
            <a:r>
              <a:rPr lang="ru-RU" sz="3600" smtClean="0"/>
              <a:t>. </a:t>
            </a:r>
            <a:r>
              <a:rPr lang="ru-RU" sz="3600" i="1" smtClean="0"/>
              <a:t>Флаванонолы-3</a:t>
            </a:r>
            <a:r>
              <a:rPr lang="ru-RU" sz="3600" smtClean="0"/>
              <a:t>. </a:t>
            </a:r>
            <a:r>
              <a:rPr lang="ru-RU" sz="3600" b="1" smtClean="0"/>
              <a:t>6</a:t>
            </a:r>
            <a:r>
              <a:rPr lang="ru-RU" sz="3600" smtClean="0"/>
              <a:t>. </a:t>
            </a:r>
            <a:r>
              <a:rPr lang="ru-RU" sz="3600" i="1" smtClean="0"/>
              <a:t>Флавоны,</a:t>
            </a:r>
            <a:r>
              <a:rPr lang="ru-RU" sz="3600" b="1" smtClean="0"/>
              <a:t> 7</a:t>
            </a:r>
            <a:r>
              <a:rPr lang="ru-RU" sz="3600" i="1" smtClean="0"/>
              <a:t>. Флавонолы </a:t>
            </a:r>
            <a:r>
              <a:rPr lang="ru-RU" sz="3600" b="1" smtClean="0"/>
              <a:t>8</a:t>
            </a:r>
            <a:r>
              <a:rPr lang="ru-RU" sz="3600" smtClean="0"/>
              <a:t>. </a:t>
            </a:r>
            <a:r>
              <a:rPr lang="en-US" sz="3600" i="1" smtClean="0"/>
              <a:t>X</a:t>
            </a:r>
            <a:r>
              <a:rPr lang="ru-RU" sz="3600" i="1" smtClean="0"/>
              <a:t>алконы,</a:t>
            </a:r>
            <a:r>
              <a:rPr lang="ru-RU" sz="3600" b="1" smtClean="0"/>
              <a:t> 9</a:t>
            </a:r>
            <a:r>
              <a:rPr lang="ru-RU" sz="3600" smtClean="0"/>
              <a:t> </a:t>
            </a:r>
            <a:r>
              <a:rPr lang="ru-RU" sz="3600" i="1" smtClean="0"/>
              <a:t>дигидрохалконы </a:t>
            </a:r>
            <a:r>
              <a:rPr lang="ru-RU" sz="3600" b="1" smtClean="0"/>
              <a:t>10</a:t>
            </a:r>
            <a:r>
              <a:rPr lang="ru-RU" sz="3600" smtClean="0"/>
              <a:t>. </a:t>
            </a:r>
            <a:r>
              <a:rPr lang="ru-RU" sz="3600" i="1" smtClean="0"/>
              <a:t>ауроны</a:t>
            </a:r>
            <a:r>
              <a:rPr lang="ru-RU" sz="360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0" y="115888"/>
            <a:ext cx="9324975" cy="674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Флавоноиды широко распространены в растительном мире. Особенно богаты флавоноидами цветковые растения, относящиеся к семействам розоцветных (боярышник, арония (рябина) черноплодная), бобовых (софора японская, стальник полевой, виды солодки), гречишных (горцы перечный и почечуйный, спорыш птичий, гречиха посевная), сложноцветных (бессмертник песчаный, сушеница топяная, пижма обыкновенная), и др. Наиболее высокое содержание флавоноидов отмечено у тропических и альпийских растений.. Локализуются флавоноиды в различных органах, но чаще в надземных: цветках, листьях, плодах; значительно меньше их в стеблях и подземных органах. Наиболее богаты флавоноидными соединениями молодые цветки, незрелые плоды. Содержание флавоноидов в растениях различно - в среднем 0,5-5 %, иногда достигает 20 % (в бутонах софоры японской).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 растениях флавоноиды присутствуют в растворенном виде в клеточном соке, в основном в виде гликозидов, которые лучше растворяются в воде. Под влиянием ферментов гликозиды расщепляются на сахара и агликоны.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Факторы, влияющие на накопление флавоноидов</a:t>
            </a: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Основными являются возраст и фаза развития растений. Наибольшее количество флавоноидов накапливается у многих растений в фазе цветения, а в фазе плодоношения уменьшается. Факторы окружающей среды (свет, почва, влага, высота над уровнем моря и др.) оказывают также значительное влияние на накопление флавоноидов. В южных и высокогорных районах, под влиянием света, и на почвах, богатых микроэлементами, содержание флавоноидов увеличивается.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Биологическая роль флавоноидов</a:t>
            </a: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1. Флавоноиды играют роль фильтров в растениях, защищая ткани от вредного воздействия УФ-лучей.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2. Флавоноиды участвуют в процессе фотосинтеза и окислительного фосфорилирования..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3. Являясь растительными пигментами, флавоноиды (в частности, антоцианы) придают яркую окраску цветкам и плодам, чем привлекают насекомых-опылителей, птиц и животных, и тем самым способствуют опылению и распространению растений.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/>
              <a:t>ЦВЕТКИ БОЯРЫШНИКА - </a:t>
            </a:r>
            <a:r>
              <a:rPr lang="en-US" sz="2400" b="1" i="1" smtClean="0"/>
              <a:t>FLORES CRATAEGI</a:t>
            </a:r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b="1" i="1" smtClean="0"/>
              <a:t>ПЛОДЫ БОЯРЫШНИКА - </a:t>
            </a:r>
            <a:r>
              <a:rPr lang="en-US" sz="2400" b="1" i="1" smtClean="0"/>
              <a:t>FRUCTUS CRATAEGI</a:t>
            </a:r>
            <a:endParaRPr lang="ru-RU" sz="2400" b="1" i="1" smtClean="0"/>
          </a:p>
        </p:txBody>
      </p:sp>
      <p:pic>
        <p:nvPicPr>
          <p:cNvPr id="135172" name="Picture 4" descr="Новый рисунок (1)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2349500"/>
            <a:ext cx="2419350" cy="3219450"/>
          </a:xfrm>
        </p:spPr>
      </p:pic>
      <p:pic>
        <p:nvPicPr>
          <p:cNvPr id="135173" name="Picture 5" descr="Новый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420938"/>
            <a:ext cx="4029075" cy="305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Пустырник сердечный - </a:t>
            </a:r>
            <a:r>
              <a:rPr lang="en-US" sz="2400" smtClean="0"/>
              <a:t>Leonurus cardiaca L</a:t>
            </a:r>
            <a:r>
              <a:rPr lang="ru-RU" sz="2400" smtClean="0"/>
              <a:t>. (А) и пустырник пятилопастный - </a:t>
            </a:r>
            <a:r>
              <a:rPr lang="en-US" sz="2400" smtClean="0"/>
              <a:t>Leonurus quinquelobatus Gilib</a:t>
            </a:r>
            <a:r>
              <a:rPr lang="ru-RU" sz="2400" smtClean="0"/>
              <a:t>. (Б</a:t>
            </a:r>
            <a:r>
              <a:rPr lang="ru-RU" sz="4000" smtClean="0"/>
              <a:t> </a:t>
            </a:r>
          </a:p>
        </p:txBody>
      </p:sp>
      <p:pic>
        <p:nvPicPr>
          <p:cNvPr id="136196" name="Picture 4" descr="Новый рисунок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773238"/>
            <a:ext cx="3019425" cy="3838575"/>
          </a:xfrm>
        </p:spPr>
      </p:pic>
      <p:pic>
        <p:nvPicPr>
          <p:cNvPr id="136197" name="Picture 5" descr="Новый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3238"/>
            <a:ext cx="283845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/>
              <a:t>ЦВЕТКИ ПИЖМЫ – FLORES TANACETI</a:t>
            </a:r>
            <a:br>
              <a:rPr lang="ru-RU" sz="2800" b="1" i="1" smtClean="0"/>
            </a:br>
            <a:r>
              <a:rPr lang="ru-RU" sz="2800" b="1" i="1" smtClean="0"/>
              <a:t>Пижма обыкновенная - Tanacetum vulgare L.</a:t>
            </a:r>
            <a:br>
              <a:rPr lang="ru-RU" sz="2800" b="1" i="1" smtClean="0"/>
            </a:br>
            <a:r>
              <a:rPr lang="ru-RU" sz="2800" b="1" i="1" smtClean="0"/>
              <a:t>Сем. сложноцветные – Asteraceae (</a:t>
            </a:r>
            <a:r>
              <a:rPr lang="en-US" sz="2800" b="1" i="1" smtClean="0"/>
              <a:t>Compositae</a:t>
            </a:r>
            <a:r>
              <a:rPr lang="ru-RU" sz="2800" b="1" i="1" smtClean="0"/>
              <a:t>)</a:t>
            </a:r>
          </a:p>
        </p:txBody>
      </p:sp>
      <p:pic>
        <p:nvPicPr>
          <p:cNvPr id="137220" name="Picture 4" descr="Новый рисунок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060575"/>
            <a:ext cx="3124200" cy="4162425"/>
          </a:xfrm>
        </p:spPr>
      </p:pic>
      <p:pic>
        <p:nvPicPr>
          <p:cNvPr id="137221" name="Picture 5" descr="пИЖ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133600"/>
            <a:ext cx="268605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. Василек синий - </a:t>
            </a:r>
            <a:r>
              <a:rPr lang="en-US" sz="4000" smtClean="0"/>
              <a:t>Centaurea cyanus </a:t>
            </a:r>
            <a:endParaRPr lang="ru-RU" sz="4000" smtClean="0"/>
          </a:p>
        </p:txBody>
      </p:sp>
      <p:pic>
        <p:nvPicPr>
          <p:cNvPr id="138244" name="Picture 4" descr="Новый рисунок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773238"/>
            <a:ext cx="2543175" cy="4267200"/>
          </a:xfrm>
        </p:spPr>
      </p:pic>
      <p:pic>
        <p:nvPicPr>
          <p:cNvPr id="138245" name="Picture 5" descr="Новый рисунок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29337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/>
              <a:t>ТРАВА ЗВЕРОБОЯ - </a:t>
            </a:r>
            <a:r>
              <a:rPr lang="en-US" sz="2800" b="1" i="1" smtClean="0"/>
              <a:t>HERBA HYPERICI</a:t>
            </a: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800" b="1" i="1" smtClean="0"/>
              <a:t>Зверобой продырявленный (з. обыкновенный) - </a:t>
            </a:r>
            <a:r>
              <a:rPr lang="en-US" sz="2800" b="1" i="1" smtClean="0"/>
              <a:t>Hypericum perforatum L</a:t>
            </a:r>
            <a:r>
              <a:rPr lang="ru-RU" sz="2800" b="1" i="1" smtClean="0"/>
              <a:t>.</a:t>
            </a:r>
          </a:p>
        </p:txBody>
      </p:sp>
      <p:pic>
        <p:nvPicPr>
          <p:cNvPr id="139268" name="Picture 4" descr="IMG_418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4087" cy="452596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r>
              <a:rPr lang="en-US" sz="2800" b="1" smtClean="0"/>
              <a:t>III</a:t>
            </a:r>
            <a:r>
              <a:rPr lang="ru-RU" sz="2800" b="1" smtClean="0"/>
              <a:t>. </a:t>
            </a:r>
            <a:r>
              <a:rPr lang="ru-RU" sz="2800" u="sng" smtClean="0"/>
              <a:t>Полимерные фенольные соединения. Дубильные вещества</a:t>
            </a:r>
            <a:endParaRPr lang="ru-RU" sz="2800" i="1" smtClean="0"/>
          </a:p>
          <a:p>
            <a:r>
              <a:rPr lang="ru-RU" sz="2800" smtClean="0"/>
              <a:t>Дубильные вещества – группа растительных полифенолов, способных «ду­бить» невыделанную шкуру, превращая ее в кожу. Эта способность дубиль­ных веществ основана на их взаимодействии с белком кожных покровов – коллагеном, приводящим к образованию структур, устойчивых к процессам гниения. </a:t>
            </a:r>
          </a:p>
          <a:p>
            <a:r>
              <a:rPr lang="ru-RU" sz="2800" smtClean="0"/>
              <a:t>Все природные дубильные вещества делятся на две большие группы: </a:t>
            </a:r>
          </a:p>
          <a:p>
            <a:r>
              <a:rPr lang="ru-RU" sz="2800" smtClean="0"/>
              <a:t>а) конденсированные б) гидролизуемые.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endParaRPr lang="ru-RU" i="1" smtClean="0"/>
          </a:p>
          <a:p>
            <a:r>
              <a:rPr lang="ru-RU" smtClean="0"/>
              <a:t>Фенольными соединениями называется многочисленный ряд веществ, содержащих ароматические кольца с гидроксильной группой, а также их функциональные производные. Фенольные соединения, в ароматическом коль­це которых имеется больше одной гидроксильной группы, именуют полифе­нолами.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669088"/>
          </a:xfrm>
        </p:spPr>
        <p:txBody>
          <a:bodyPr/>
          <a:lstStyle/>
          <a:p>
            <a:r>
              <a:rPr lang="ru-RU" smtClean="0"/>
              <a:t>Дубильные вещества широко распространены в природе. Не будет ошибкой сказать, что нет ни одного класса растений, отдельные представители которых не содержали бы дубильных веществ. Наиболее распространены дубильные вещества в представителях двудольных, где они накапливаются в максималь­ных количествах. У однодольных дубильные вещества встречаются лишь в некоторых семействах. Многие хвойные накапливают большое количество дубильных веществ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r>
              <a:rPr lang="ru-RU" smtClean="0"/>
              <a:t>Эти вещества встречаются в папоротниках, хвощах, плаунах и мхах. Наивысшее содержание дубильных веществ имеется в пато­логических образованиях (до 50–70%).</a:t>
            </a:r>
          </a:p>
          <a:p>
            <a:r>
              <a:rPr lang="ru-RU" smtClean="0"/>
              <a:t>По количеству видов, содержащих значительные количества дубильных веществ выделяются семейства: </a:t>
            </a:r>
            <a:r>
              <a:rPr lang="en-US" smtClean="0"/>
              <a:t>Rosaceae</a:t>
            </a:r>
            <a:r>
              <a:rPr lang="ru-RU" smtClean="0"/>
              <a:t>, Tamaricaceae, Polygolaceae, Lamiaceae, Salicaceae, </a:t>
            </a:r>
            <a:r>
              <a:rPr lang="en-US" smtClean="0"/>
              <a:t>Fabaceae</a:t>
            </a:r>
            <a:r>
              <a:rPr lang="ru-RU" smtClean="0"/>
              <a:t>, </a:t>
            </a:r>
            <a:r>
              <a:rPr lang="en-US" smtClean="0"/>
              <a:t>Geraniaceae</a:t>
            </a:r>
            <a:r>
              <a:rPr lang="ru-RU" smtClean="0"/>
              <a:t>, </a:t>
            </a:r>
            <a:r>
              <a:rPr lang="en-US" smtClean="0"/>
              <a:t>Asteraceae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xfrm>
            <a:off x="0" y="115888"/>
            <a:ext cx="8964613" cy="6742112"/>
          </a:xfrm>
        </p:spPr>
        <p:txBody>
          <a:bodyPr/>
          <a:lstStyle/>
          <a:p>
            <a:r>
              <a:rPr lang="ru-RU" sz="4000" smtClean="0"/>
              <a:t>Дубильные вещества накапливаются в разных частях растений, количество их зависит от многих факторов. Чаще всего они содержатся в коре ствола, затем в коре корней и корневищ, в стеблях и листьях (у травянистых растений), а также в оболочке плодов. Меньшее количество их бывает в древесинах (кроме дуба и квебрахо</a:t>
            </a:r>
            <a:r>
              <a:rPr lang="ru-RU" smtClean="0"/>
              <a:t>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ru-RU" smtClean="0"/>
              <a:t>Содержание дубильных веществ изменяется в зависимости от периода вегетации растения. Например, в корнях тарана дубильного (</a:t>
            </a:r>
            <a:r>
              <a:rPr lang="en-US" smtClean="0"/>
              <a:t>Polygonium coriarium</a:t>
            </a:r>
            <a:r>
              <a:rPr lang="ru-RU" smtClean="0"/>
              <a:t>) минимальное количество ду­бильных веществ отмечается весной, в период отрастания растения, затем оно постепенно увеличивается, достигая наибольшего количества, в фазу бутони­зации – начала цветения. К концу вегетации количество дубильных веществ в корнях постепенно убывает.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Содержание дубильных веществ зависит от возраста растений. У тарана первого года вегетации бывает 12–13%, а на 4-й год до 21% дубильных веществ. То же явление наблюдается в корнях кермека. Накопление дубильных веществ одновременно сопровождается резко увеличивающимся весом (массой) кор­невых систем. Период вегетации влияет не только на количество, но и на качественный состав дубильных веществ.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Большая часть их сосредоточена в вакуолях, ограниченных от цитоплазмы белково-липоидной мембраной – тонопластом, который регулирует участие вакуолярных веществ в метаболизме клетки. Поскольку дубильные вещества находятся в растворенном состоянии, они обнаруживаются только с помощью гистохимических реакций. Например, при воздействии на срез 10% раствора калия бихромата в полости клеток образуется темно-коричневый осадок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 стеблях, стволах и корневищах дубильные вещества локализуются в паренхимных клетках сердцевинных лучей, коры, вкраплены в древесину и фло­эму; в механической ткани и пробке дубильных веществ нет.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В случае повреждения живой клетки изменяется внутриклеточное давление и наступает разрыв тонопласта. Дубильные вещества вытесняются в цито­плазму, где, подвергаясь ферментативному окислению, превращаются в ко­ричневые и красные аморфные вещества флобафены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xfrm>
            <a:off x="0" y="260350"/>
            <a:ext cx="9144000" cy="6408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Сейчас считается бесспор­ным, что все полифенолы являются активными метаболитами клеточного обмена и играют большую роль в различных физиологических процессах – фотосинтезе, дыхании, росте, устойчивости растений к инфекционным болезням. О важной биологической роли поли­фенолов  свидетельствует характер их распределения в растении. Больше всего их содержится в активно функционирующих органах – листьях, цвет­ках (придают им окраску и аромат), плодах, ростках, а также в покровных тканях, выполняющих защитные функции.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r>
              <a:rPr lang="ru-RU" smtClean="0"/>
              <a:t>Разные органы и ткани отлича­ются не только количеством полифенолов, но и качественным их составом. По химической структуре все фенольные соединения можно разделить на три основные группы: </a:t>
            </a:r>
            <a:endParaRPr lang="en-US" b="1" smtClean="0"/>
          </a:p>
          <a:p>
            <a:r>
              <a:rPr lang="en-US" b="1" smtClean="0"/>
              <a:t>I</a:t>
            </a:r>
            <a:r>
              <a:rPr lang="ru-RU" smtClean="0"/>
              <a:t>) с одним ароматическим кольцом;</a:t>
            </a:r>
            <a:endParaRPr lang="en-US" b="1" smtClean="0"/>
          </a:p>
          <a:p>
            <a:r>
              <a:rPr lang="en-US" b="1" smtClean="0"/>
              <a:t>II</a:t>
            </a:r>
            <a:r>
              <a:rPr lang="ru-RU" smtClean="0"/>
              <a:t>) с двумя ароматическими кольцами;</a:t>
            </a:r>
            <a:endParaRPr lang="en-US" b="1" smtClean="0"/>
          </a:p>
          <a:p>
            <a:r>
              <a:rPr lang="en-US" b="1" smtClean="0"/>
              <a:t>III</a:t>
            </a:r>
            <a:r>
              <a:rPr lang="ru-RU" smtClean="0"/>
              <a:t>) полимерные соединения.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en-US" sz="2800" b="1" smtClean="0"/>
              <a:t>I</a:t>
            </a:r>
            <a:r>
              <a:rPr lang="ru-RU" sz="2800" smtClean="0"/>
              <a:t>. </a:t>
            </a:r>
            <a:r>
              <a:rPr lang="ru-RU" sz="2800" u="sng" smtClean="0"/>
              <a:t>Фенольные соединения с одним ароматическим кольцом </a:t>
            </a:r>
            <a:r>
              <a:rPr lang="ru-RU" sz="2800" smtClean="0"/>
              <a:t>К этой группе природных соединений относятся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1. (простые фенолы). - встречаются в растениях не часто и их распространение с точки зрения систематики хаотично.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2.– фенолокислоты; фенолоспирты, ацетофеноны и фенилуксусные кислоты. Они - типичные сопутствующие вещества, участвующие в лечебном эффекте суммарных препаратов.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3. оксикоричные кислоты и их производные- содержатся в различных сочетаниях, в свободном или в форме гликозидов, практически в каждом высшем растении.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ru-RU" smtClean="0"/>
              <a:t>4. лигнаны. - Накапливаются лигнаны во всех органах растения, но больше их содержится в семенах, корнях, древесине и деревянистых стеблях </a:t>
            </a:r>
          </a:p>
          <a:p>
            <a:r>
              <a:rPr lang="ru-RU" smtClean="0"/>
              <a:t>5. кумаринами. - Кумарины относятся к числу распространенных природных соединений. Они наиболее типичны для растений семейств зонтичных, рутовых, бобовых. В растениях других семейств они встречаются редко.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r>
              <a:rPr lang="ru-RU" sz="2800" smtClean="0"/>
              <a:t>Лигнаны - твердые кристаллические вещества, бесцветные или слегка окрашенные. Большинство лигнанов - оптически активные вещества. Многие вращают плоскость поляризации влево. Подобно фенолоспиртам избирательно поглощают свет при длине волны 275-280 и 220-230 нм. В УФ-свете флуоресцируют голубым или желтым цветом в зависимости от строения. Хорошо растворимы в спиртах и водно-спиртовых смесях, а также в жирных, эфирных маслах и смолах, нерастворимы в воде и не перегоняются с водяным паром. Это вызывает большие трудности при выделении лигнанов из сырья.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Особенности сбора, сушки и хранения сырья, содержащего лигнаны</a:t>
            </a: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Подземные органы собирают ранней весной или поздней осенью.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Плоды и семена заготавливают осенью в период плодоношения.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Сушка естественная (солнечная - семена лимонника) или искусственная (в сушилках при температуре 50-60 °С, сырье элеутерококка – 80 °С).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Хранят сырье по общему списку в сухом, хорошо проветриваемом помещении, за исключением корневищ с корнями подофилла (список Б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r>
              <a:rPr lang="ru-RU" smtClean="0"/>
              <a:t>6. хромоны - Фенольные соединения с двумя ароматическими кольцами, имеющими основную структуру С6–С3–С6, составляют большую группу природных соединений, известных под общим названием </a:t>
            </a:r>
            <a:r>
              <a:rPr lang="ru-RU" u="sng" smtClean="0"/>
              <a:t>флавоноиды</a:t>
            </a:r>
            <a:r>
              <a:rPr lang="ru-RU" smtClean="0"/>
              <a:t>.</a:t>
            </a:r>
            <a:endParaRPr lang="ru-RU" i="1" smtClean="0"/>
          </a:p>
          <a:p>
            <a:r>
              <a:rPr lang="ru-RU" i="1" smtClean="0"/>
              <a:t>Классификация флавоноидов</a:t>
            </a:r>
            <a:r>
              <a:rPr lang="ru-RU" smtClean="0"/>
              <a:t>. В основе всех флавоноидов лежит соединение, именуемое флаваном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6B4DFB-3BB8-42EC-84A2-E867EDA5BD46}"/>
</file>

<file path=customXml/itemProps2.xml><?xml version="1.0" encoding="utf-8"?>
<ds:datastoreItem xmlns:ds="http://schemas.openxmlformats.org/officeDocument/2006/customXml" ds:itemID="{9E883826-FBEC-4AF5-A500-0A8115F98DEC}"/>
</file>

<file path=customXml/itemProps3.xml><?xml version="1.0" encoding="utf-8"?>
<ds:datastoreItem xmlns:ds="http://schemas.openxmlformats.org/officeDocument/2006/customXml" ds:itemID="{F88376E3-870C-4D0E-A259-797436801762}"/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1416</Words>
  <Application>Microsoft Office PowerPoint</Application>
  <PresentationFormat>Экран (4:3)</PresentationFormat>
  <Paragraphs>50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I. Фенольные соединения с одним ароматическим кольцом К этой группе природных соединений относятся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ЦВЕТКИ БОЯРЫШНИКА - FLORES CRATAEGI ПЛОДЫ БОЯРЫШНИКА - FRUCTUS CRATAEGI</vt:lpstr>
      <vt:lpstr>Пустырник сердечный - Leonurus cardiaca L. (А) и пустырник пятилопастный - Leonurus quinquelobatus Gilib. (Б </vt:lpstr>
      <vt:lpstr>ЦВЕТКИ ПИЖМЫ – FLORES TANACETI Пижма обыкновенная - Tanacetum vulgare L. Сем. сложноцветные – Asteraceae (Compositae)</vt:lpstr>
      <vt:lpstr>. Василек синий - Centaurea cyanus </vt:lpstr>
      <vt:lpstr>ТРАВА ЗВЕРОБОЯ - HERBA HYPERICI Зверобой продырявленный (з. обыкновенный) - Hypericum perforatum L.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ХРОМОСОМЫ  ЧЕЛОВЕКА</dc:title>
  <cp:lastModifiedBy>Admin</cp:lastModifiedBy>
  <cp:revision>282</cp:revision>
  <dcterms:modified xsi:type="dcterms:W3CDTF">2016-01-19T13:54:31Z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